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61" r:id="rId6"/>
    <p:sldId id="259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84" r:id="rId17"/>
    <p:sldId id="269" r:id="rId18"/>
    <p:sldId id="283" r:id="rId19"/>
    <p:sldId id="276" r:id="rId20"/>
    <p:sldId id="277" r:id="rId21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4490"/>
  </p:normalViewPr>
  <p:slideViewPr>
    <p:cSldViewPr>
      <p:cViewPr varScale="1">
        <p:scale>
          <a:sx n="161" d="100"/>
          <a:sy n="161" d="100"/>
        </p:scale>
        <p:origin x="5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7153-059C-4EAB-9634-535DC3297B8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1726-507C-4E6E-8065-18C29F39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1726-507C-4E6E-8065-18C29F39F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1726-507C-4E6E-8065-18C29F39F0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 userDrawn="1"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653838052?h=efabee34a4&amp;app_id=12296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" t="34279" r="19662" b="27731"/>
          <a:stretch/>
        </p:blipFill>
        <p:spPr>
          <a:xfrm>
            <a:off x="914400" y="1352549"/>
            <a:ext cx="6479706" cy="2209801"/>
          </a:xfrm>
          <a:prstGeom prst="rect">
            <a:avLst/>
          </a:prstGeom>
          <a:ln>
            <a:noFill/>
          </a:ln>
        </p:spPr>
      </p:pic>
      <p:sp>
        <p:nvSpPr>
          <p:cNvPr id="9" name="CustomShape 2">
            <a:extLst>
              <a:ext uri="{FF2B5EF4-FFF2-40B4-BE49-F238E27FC236}">
                <a16:creationId xmlns:a16="http://schemas.microsoft.com/office/drawing/2014/main" id="{B10EE770-51CE-488F-8AFE-1D73A1B5C84C}"/>
              </a:ext>
            </a:extLst>
          </p:cNvPr>
          <p:cNvSpPr/>
          <p:nvPr/>
        </p:nvSpPr>
        <p:spPr>
          <a:xfrm>
            <a:off x="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4" name="deep-thoughts-loop_MyQkK44__01.mp3" descr="deep-thoughts-loop_MyQkK44__01.mp3">
            <a:hlinkClick r:id="" action="ppaction://media"/>
            <a:extLst>
              <a:ext uri="{FF2B5EF4-FFF2-40B4-BE49-F238E27FC236}">
                <a16:creationId xmlns:a16="http://schemas.microsoft.com/office/drawing/2014/main" id="{43FEDEF0-4741-D544-A0E7-52728905A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54223" y="9642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56" name="CustomShape 3"/>
          <p:cNvSpPr/>
          <p:nvPr/>
        </p:nvSpPr>
        <p:spPr>
          <a:xfrm>
            <a:off x="615600" y="937800"/>
            <a:ext cx="852840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A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lvl="7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4,167,449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latin typeface="Calibri" panose="020F0502020204030204" pitchFamily="34" charset="0"/>
                <a:ea typeface="DejaVu Sans"/>
              </a:rPr>
              <a:t>Key Lions contact for </a:t>
            </a:r>
            <a:r>
              <a:rPr lang="en-US" sz="1600" strike="noStrike" dirty="0">
                <a:latin typeface="Calibri" panose="020F0502020204030204" pitchFamily="34" charset="0"/>
                <a:ea typeface="DejaVu Sans"/>
              </a:rPr>
              <a:t>all matters related to MLERF</a:t>
            </a:r>
          </a:p>
          <a:p>
            <a:pPr lvl="8" algn="ctr"/>
            <a:endParaRPr lang="en-US" sz="1600" strike="noStrike" dirty="0">
              <a:latin typeface="Calibri" panose="020F050202020403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latin typeface="Calibri" panose="020F0502020204030204" pitchFamily="34" charset="0"/>
              </a:rPr>
              <a:t>                                                                 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Robert Grover, PRC 33A</a:t>
            </a:r>
            <a:endParaRPr lang="en-US" b="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                                            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MLERF Secretary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                                         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groverr@comcast.net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cell – 508-473-5873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EEC3BAA1-B3A4-42EC-822D-B98D159B642C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FBB112F-DC23-E744-B562-54096209924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61" name="CustomShape 3"/>
          <p:cNvSpPr/>
          <p:nvPr/>
        </p:nvSpPr>
        <p:spPr>
          <a:xfrm>
            <a:off x="615600" y="937800"/>
            <a:ext cx="852732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N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$11,023,528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</a:rPr>
              <a:t>Brenda MacPherson, PRC 33N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2nd</a:t>
            </a:r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Vice President</a:t>
            </a:r>
          </a:p>
          <a:p>
            <a:pPr lvl="8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brendamacpherson2@gmail.com</a:t>
            </a:r>
            <a:endParaRPr sz="1400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Mobile phone –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978-532-4712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AADEA9A5-EAC2-47F1-9380-B1426C86931C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271663A-F085-114E-913E-C2B12671CBB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66" name="CustomShape 3"/>
          <p:cNvSpPr/>
          <p:nvPr/>
        </p:nvSpPr>
        <p:spPr>
          <a:xfrm>
            <a:off x="615600" y="937800"/>
            <a:ext cx="852732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K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$8,873,011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</a:p>
          <a:p>
            <a:pPr lvl="8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Patricia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Kalicki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, PDG 33K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-  1</a:t>
            </a:r>
            <a:r>
              <a:rPr lang="en-US" sz="1400" strike="noStrike" baseline="300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st</a:t>
            </a:r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Vice President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DejaVu Sans"/>
            </a:endParaRPr>
          </a:p>
          <a:p>
            <a:pPr lvl="8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pak331@aol.com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2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Mobile phone – 508-498-2770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54C26420-9945-4B4A-9A43-95456EBB9E82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3380E9C-D7B6-DF49-8132-A4CC580D051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71" name="CustomShape 3"/>
          <p:cNvSpPr/>
          <p:nvPr/>
        </p:nvSpPr>
        <p:spPr>
          <a:xfrm>
            <a:off x="615600" y="937800"/>
            <a:ext cx="852840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S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11,486,245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Beverly Dillon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, PDG 33S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President</a:t>
            </a:r>
            <a:endParaRPr sz="1400" dirty="0">
              <a:latin typeface="Calibri" panose="020F0502020204030204" pitchFamily="34" charset="0"/>
            </a:endParaRPr>
          </a:p>
          <a:p>
            <a:pPr lvl="8" algn="ctr"/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bevdillon497@gmail.com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2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Cell Phone – 508-208-9349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A4F06AAF-3F0B-453B-B85E-C82A782B5C2C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8F7B4A-9AEC-0842-8A88-07D51E37145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14A54DA3-3C37-2A4F-897F-C485CA07C68E}"/>
              </a:ext>
            </a:extLst>
          </p:cNvPr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" name="Online Media 2" descr="Nick's Story">
            <a:hlinkClick r:id="" action="ppaction://media"/>
            <a:extLst>
              <a:ext uri="{FF2B5EF4-FFF2-40B4-BE49-F238E27FC236}">
                <a16:creationId xmlns:a16="http://schemas.microsoft.com/office/drawing/2014/main" id="{124F2B57-6AF4-3847-BAFA-71CD4C4A5A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742950"/>
            <a:ext cx="7340600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0000">
        <p:fade/>
      </p:transition>
    </mc:Choice>
    <mc:Fallback xmlns="">
      <p:transition advClick="0" advTm="2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308151"/>
            <a:ext cx="609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</a:p>
          <a:p>
            <a:pPr algn="ctr"/>
            <a:endParaRPr 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04BD8307-6D2E-425B-BFA3-38617540B3A3}"/>
              </a:ext>
            </a:extLst>
          </p:cNvPr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" name="deep-thoughts-loop_MyQkK44__01.mp3" descr="deep-thoughts-loop_MyQkK44__01.mp3">
            <a:hlinkClick r:id="" action="ppaction://media"/>
            <a:extLst>
              <a:ext uri="{FF2B5EF4-FFF2-40B4-BE49-F238E27FC236}">
                <a16:creationId xmlns:a16="http://schemas.microsoft.com/office/drawing/2014/main" id="{D224795B-0870-FD46-95F9-2EC1CFF9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9796FE63-246A-F612-2C13-A39021B681F2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9D3A00-2DDA-5A39-F22A-31BAB7B9CDFD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9EF56-C16E-2B8D-0772-DA20B66A251A}"/>
              </a:ext>
            </a:extLst>
          </p:cNvPr>
          <p:cNvSpPr txBox="1"/>
          <p:nvPr/>
        </p:nvSpPr>
        <p:spPr>
          <a:xfrm>
            <a:off x="1050998" y="3105150"/>
            <a:ext cx="6587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Approved Grants to Institutions Year Ending 6/30/24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2CCE2C2-58A4-88BB-C24D-4E7C7F7440A5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0" t="34245" r="19629" b="27413"/>
          <a:stretch/>
        </p:blipFill>
        <p:spPr>
          <a:xfrm>
            <a:off x="1524000" y="1200149"/>
            <a:ext cx="4931509" cy="16764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4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75" name="CustomShape 3"/>
          <p:cNvSpPr/>
          <p:nvPr/>
        </p:nvSpPr>
        <p:spPr>
          <a:xfrm>
            <a:off x="615600" y="627480"/>
            <a:ext cx="8137440" cy="35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Schepens Eye Research = $130,000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Boston University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130,000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Massachusetts Eye &amp; Ear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130,000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Joslin Diabetes = $130,000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Children’s Hospital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130,000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Tufts University = $130,000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Presidential Grant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200,000</a:t>
            </a:r>
            <a:endParaRPr dirty="0">
              <a:latin typeface="Calibri" panose="020F0502020204030204" pitchFamily="34" charset="0"/>
            </a:endParaRPr>
          </a:p>
          <a:p>
            <a:pPr lvl="1"/>
            <a:endParaRPr dirty="0">
              <a:latin typeface="Calibri" panose="020F0502020204030204" pitchFamily="34" charset="0"/>
            </a:endParaRPr>
          </a:p>
          <a:p>
            <a:pPr lvl="1"/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$980,000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76" name="Picture 17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20640" y="2052360"/>
            <a:ext cx="4036680" cy="2690640"/>
          </a:xfrm>
          <a:prstGeom prst="rect">
            <a:avLst/>
          </a:prstGeom>
          <a:ln>
            <a:noFill/>
          </a:ln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326362C8-1053-4DF4-B888-D7C0D889F55E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7E55018-7DEA-794F-99C0-9345E5F4907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>
        <p:fade/>
      </p:transition>
    </mc:Choice>
    <mc:Fallback xmlns=""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8131" y="3105150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time Grants to Institutions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308151"/>
            <a:ext cx="609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8A2D6CF-176A-4D52-9209-43BE376457A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0" t="34245" r="19629" b="27413"/>
          <a:stretch/>
        </p:blipFill>
        <p:spPr>
          <a:xfrm>
            <a:off x="1524000" y="1200149"/>
            <a:ext cx="4931509" cy="1676401"/>
          </a:xfrm>
          <a:prstGeom prst="rect">
            <a:avLst/>
          </a:prstGeom>
          <a:ln>
            <a:noFill/>
          </a:ln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A9C4DD80-E191-48BC-957F-E27BC24AE450}"/>
              </a:ext>
            </a:extLst>
          </p:cNvPr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2"/>
          <p:cNvSpPr/>
          <p:nvPr/>
        </p:nvSpPr>
        <p:spPr>
          <a:xfrm>
            <a:off x="615600" y="438150"/>
            <a:ext cx="8137440" cy="371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Schepens Eye Research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7,748534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Boston University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7,791,490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Massachusetts Eye &amp; Ear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7,599,014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Joslin Diabetes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6,737,204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Tufts University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4,140,175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Children’s Hospital = $4,040,210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Other (includes Presidential Grants) = $3,826,092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lvl="1"/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b="1" strike="noStrike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sz="2400" b="1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42,012,719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942D79E-4065-4F17-829F-0BF02005C623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2C1D776-FD1D-C14A-8DC8-C53BF8E3866F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15600" y="1504950"/>
            <a:ext cx="8137440" cy="2883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73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years of continuous support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to the Eye Research Laboratories</a:t>
            </a:r>
            <a:b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</a:b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of Massachusetts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Every penny donated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since 1952 has been given back in research grants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Over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42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million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given out in research grants since 1952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Massachusetts Lions Multiple District 33 –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‘Together We Serve’</a:t>
            </a:r>
            <a:endParaRPr b="1" dirty="0">
              <a:solidFill>
                <a:srgbClr val="3465A4"/>
              </a:solidFill>
              <a:latin typeface="Calibri" panose="020F0502020204030204" pitchFamily="34" charset="0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1"/>
          <p:cNvSpPr/>
          <p:nvPr/>
        </p:nvSpPr>
        <p:spPr>
          <a:xfrm>
            <a:off x="609600" y="895350"/>
            <a:ext cx="81374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In Summary…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EE358A4-6397-441F-AE36-0DB3461DA9E3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7A47EDC-1525-6C4A-BDED-158D8CBDB354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5" name="CustomShape 2"/>
          <p:cNvSpPr/>
          <p:nvPr/>
        </p:nvSpPr>
        <p:spPr>
          <a:xfrm>
            <a:off x="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6" name="CustomShape 3"/>
          <p:cNvSpPr/>
          <p:nvPr/>
        </p:nvSpPr>
        <p:spPr>
          <a:xfrm>
            <a:off x="640080" y="1499174"/>
            <a:ext cx="8137440" cy="2977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1952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Established as the only official MD33 Lions official statewide project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1952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First Eye Research Grant for $5,000 given to Harvard Medical School; </a:t>
            </a:r>
            <a:b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</a:b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            instrumental in finding solution that eliminated baby blindness – today</a:t>
            </a:r>
            <a:b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</a:b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            over 150,000 adults can see as a result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1958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– Massachusetts Lions Eye Research Fund, Inc. was incorporated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1959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MLERF given tax exempt status as 501 (C) (3)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-95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7900" y="914400"/>
            <a:ext cx="305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465A4"/>
                </a:solidFill>
                <a:latin typeface="Calibri" panose="020F0502020204030204" pitchFamily="34" charset="0"/>
              </a:rPr>
              <a:t>A Bit of History…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C7A7DBD-EE0F-CA48-B2E3-67E0A35860D0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>
        <p:fade/>
      </p:transition>
    </mc:Choice>
    <mc:Fallback xmlns=""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85800" y="1190985"/>
            <a:ext cx="8137440" cy="27615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1999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Presidential Grant with matching LCIF funds established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1999/2000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First time Fund raised over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$1 million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in single year donations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MLERF has supported eye research continuously for 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73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years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971550"/>
            <a:ext cx="4192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9000" dirty="0">
                <a:solidFill>
                  <a:srgbClr val="3465A4"/>
                </a:solidFill>
                <a:latin typeface="Calibri" panose="020F0502020204030204" pitchFamily="34" charset="0"/>
              </a:rPr>
              <a:t>History continued…</a:t>
            </a:r>
          </a:p>
        </p:txBody>
      </p:sp>
      <p:sp>
        <p:nvSpPr>
          <p:cNvPr id="7" name="CustomShape 1"/>
          <p:cNvSpPr/>
          <p:nvPr/>
        </p:nvSpPr>
        <p:spPr>
          <a:xfrm>
            <a:off x="609600" y="3257551"/>
            <a:ext cx="813744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Fund has given out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over $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42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million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in research grants over the years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598F3BA-BAA0-4677-ACA0-E1F77C448279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F10F7F6-0746-3E4A-A90F-15F1A19CF8B0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>
        <p:fade/>
      </p:transition>
    </mc:Choice>
    <mc:Fallback xmlns=""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2"/>
          <p:cNvSpPr/>
          <p:nvPr/>
        </p:nvSpPr>
        <p:spPr>
          <a:xfrm>
            <a:off x="640080" y="914400"/>
            <a:ext cx="813744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Donations by MD33 District - year ending 6/30/24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Y = $81,785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A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101,667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N = $195,415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K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205,059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S = $335,56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5</a:t>
            </a:r>
            <a:endParaRPr dirty="0">
              <a:latin typeface="Calibri" panose="020F0502020204030204" pitchFamily="34" charset="0"/>
            </a:endParaRPr>
          </a:p>
          <a:p>
            <a:pPr lvl="1"/>
            <a:endParaRPr dirty="0">
              <a:latin typeface="Calibri" panose="020F0502020204030204" pitchFamily="34" charset="0"/>
            </a:endParaRPr>
          </a:p>
          <a:p>
            <a:pPr lvl="1"/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$919,49</a:t>
            </a:r>
            <a:r>
              <a:rPr lang="en-US" sz="2400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</a:t>
            </a: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35" name="CustomShape 4"/>
          <p:cNvSpPr/>
          <p:nvPr/>
        </p:nvSpPr>
        <p:spPr>
          <a:xfrm>
            <a:off x="9000" y="1665720"/>
            <a:ext cx="18036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36" name="Picture 13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29200" y="1634400"/>
            <a:ext cx="4074480" cy="3108600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13FA2391-7079-43DB-A6D0-90C134A50594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07BB4A7-22C7-3F4B-B5A2-366714A5411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533955" y="514350"/>
            <a:ext cx="5943045" cy="35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MLERF’s 58th President – 2024/2025</a:t>
            </a:r>
            <a:endParaRPr dirty="0">
              <a:latin typeface="Calibri" panose="020F0502020204030204" pitchFamily="34" charset="0"/>
            </a:endParaRPr>
          </a:p>
          <a:p>
            <a:pPr marL="2057400"/>
            <a:endParaRPr lang="en-US" dirty="0">
              <a:latin typeface="Calibri" panose="020F0502020204030204" pitchFamily="34" charset="0"/>
            </a:endParaRPr>
          </a:p>
          <a:p>
            <a:pPr marL="2057400"/>
            <a:endParaRPr dirty="0">
              <a:latin typeface="Calibri" panose="020F0502020204030204" pitchFamily="34" charset="0"/>
            </a:endParaRPr>
          </a:p>
          <a:p>
            <a:pPr marL="2057400" lvl="4"/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</a:rPr>
              <a:t>Bev Dillon, PDG</a:t>
            </a:r>
            <a:endParaRPr b="1" dirty="0">
              <a:latin typeface="Calibri" panose="020F0502020204030204" pitchFamily="34" charset="0"/>
            </a:endParaRPr>
          </a:p>
          <a:p>
            <a:pPr marL="2057400" lvl="4"/>
            <a:r>
              <a:rPr lang="en-US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Bridgewater Lions Club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58E4B494-B7A5-4294-9CEB-55522F521C60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351DD54-3E40-4762-B233-213F0B52EA0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233AE6F-D6F5-5BCA-477B-F36D10480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5" y="1809750"/>
            <a:ext cx="1188720" cy="2572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838200" y="627480"/>
            <a:ext cx="11728365" cy="5627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dirty="0">
                <a:solidFill>
                  <a:srgbClr val="3465A4"/>
                </a:solidFill>
                <a:latin typeface="Calibri" panose="020F0502020204030204" pitchFamily="34" charset="0"/>
              </a:rPr>
              <a:t>MLERF’s Immediate Past President</a:t>
            </a:r>
          </a:p>
          <a:p>
            <a:pPr marL="2057400"/>
            <a:endParaRPr lang="en-US" sz="3200" b="1" dirty="0">
              <a:solidFill>
                <a:srgbClr val="3465A4"/>
              </a:solidFill>
              <a:latin typeface="Calibri" panose="020F0502020204030204" pitchFamily="34" charset="0"/>
            </a:endParaRPr>
          </a:p>
          <a:p>
            <a:pPr marL="2057400"/>
            <a:endParaRPr lang="en-US" sz="3200" b="1" dirty="0">
              <a:solidFill>
                <a:srgbClr val="3465A4"/>
              </a:solidFill>
              <a:latin typeface="Calibri" panose="020F0502020204030204" pitchFamily="34" charset="0"/>
            </a:endParaRPr>
          </a:p>
          <a:p>
            <a:pPr marL="2057400"/>
            <a:r>
              <a:rPr lang="en-US" sz="3200" b="1" dirty="0">
                <a:solidFill>
                  <a:srgbClr val="3465A4"/>
                </a:solidFill>
                <a:latin typeface="Calibri" panose="020F0502020204030204" pitchFamily="34" charset="0"/>
              </a:rPr>
              <a:t>In Loving Memory Of</a:t>
            </a:r>
          </a:p>
          <a:p>
            <a:pPr marL="2057400"/>
            <a:r>
              <a:rPr lang="en-US" sz="3200" b="1" dirty="0">
                <a:solidFill>
                  <a:srgbClr val="3465A4"/>
                </a:solidFill>
                <a:latin typeface="Calibri" panose="020F0502020204030204" pitchFamily="34" charset="0"/>
              </a:rPr>
              <a:t>John Riemer, PCS 33A</a:t>
            </a:r>
            <a:endParaRPr sz="3200" b="1" dirty="0">
              <a:solidFill>
                <a:srgbClr val="3465A4"/>
              </a:solidFill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58E4B494-B7A5-4294-9CEB-55522F521C60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351DD54-3E40-4762-B233-213F0B52EA0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FA5D387-1A95-365E-AB3D-08A8C6D95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2515"/>
            <a:ext cx="138803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40" name="CustomShape 3"/>
          <p:cNvSpPr/>
          <p:nvPr/>
        </p:nvSpPr>
        <p:spPr>
          <a:xfrm>
            <a:off x="615600" y="937440"/>
            <a:ext cx="813744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All time donations by MD33 District - through 6/30/24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Y = $3,734,508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A = $4,167,449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N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11,023,528</a:t>
            </a: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District K =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$8,873,011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S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11,486,245</a:t>
            </a: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18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$</a:t>
            </a:r>
            <a:r>
              <a:rPr lang="en-US" sz="1800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39,284,741</a:t>
            </a:r>
            <a:endParaRPr lang="en-US"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lvl="1">
              <a:buClr>
                <a:srgbClr val="3465A4"/>
              </a:buClr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46320" y="1878480"/>
            <a:ext cx="4297320" cy="2864520"/>
          </a:xfrm>
          <a:prstGeom prst="rect">
            <a:avLst/>
          </a:prstGeom>
          <a:ln>
            <a:noFill/>
          </a:ln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21360B47-AC1B-4D3C-A683-9A62892EC3DF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904ECCF-252D-2841-BD42-DEF2058B10C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240" y="627480"/>
            <a:ext cx="7680240" cy="43207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46" name="CustomShape 3"/>
          <p:cNvSpPr/>
          <p:nvPr/>
        </p:nvSpPr>
        <p:spPr>
          <a:xfrm>
            <a:off x="653760" y="3341520"/>
            <a:ext cx="7156080" cy="1059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Massachusetts Lions</a:t>
            </a:r>
            <a:endParaRPr dirty="0">
              <a:latin typeface="Calibri" panose="020F0502020204030204" pitchFamily="34" charset="0"/>
            </a:endParaRPr>
          </a:p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MD33 - Y, A, N, K, S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E339BCC6-D252-4F26-8938-7194E70041C4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DF805B-24B7-7B4D-A188-5D62C1D37B8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51" name="CustomShape 3"/>
          <p:cNvSpPr/>
          <p:nvPr/>
        </p:nvSpPr>
        <p:spPr>
          <a:xfrm>
            <a:off x="615600" y="937800"/>
            <a:ext cx="852840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Y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</a:rPr>
              <a:t>                                             All time donations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=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$3,734,508</a:t>
            </a: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strike="noStrik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</a:rPr>
              <a:t>Jean Wilder, PCC</a:t>
            </a:r>
            <a:endParaRPr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–  Past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President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i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jwmartinhl@yahoo.com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Mobile phone – 413-774-5925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191A1243-2734-4234-B7EB-586B1EE6DC26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DFB87EE-974D-1043-9A16-AB09DCDF7C7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9451</TotalTime>
  <Words>601</Words>
  <Application>Microsoft Macintosh PowerPoint</Application>
  <PresentationFormat>On-screen Show (16:9)</PresentationFormat>
  <Paragraphs>137</Paragraphs>
  <Slides>19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StarSymbol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Racca, Theresa</dc:creator>
  <cp:lastModifiedBy>Sarah Robinson</cp:lastModifiedBy>
  <cp:revision>135</cp:revision>
  <dcterms:modified xsi:type="dcterms:W3CDTF">2024-10-29T02:35:24Z</dcterms:modified>
</cp:coreProperties>
</file>