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5" r:id="rId16"/>
    <p:sldId id="284" r:id="rId17"/>
    <p:sldId id="269" r:id="rId18"/>
    <p:sldId id="283" r:id="rId19"/>
    <p:sldId id="276" r:id="rId20"/>
    <p:sldId id="277" r:id="rId21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27" autoAdjust="0"/>
    <p:restoredTop sz="94492"/>
  </p:normalViewPr>
  <p:slideViewPr>
    <p:cSldViewPr>
      <p:cViewPr varScale="1">
        <p:scale>
          <a:sx n="134" d="100"/>
          <a:sy n="134" d="100"/>
        </p:scale>
        <p:origin x="528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87153-059C-4EAB-9634-535DC3297B80}" type="datetimeFigureOut">
              <a:rPr lang="en-US" smtClean="0"/>
              <a:t>9/9/25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21726-507C-4E6E-8065-18C29F39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7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21726-507C-4E6E-8065-18C29F39F0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9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21726-507C-4E6E-8065-18C29F39F0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702880" y="1203120"/>
            <a:ext cx="3737160" cy="298260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 userDrawn="1"/>
        </p:nvPicPr>
        <p:blipFill>
          <a:blip r:embed="rId2"/>
          <a:stretch/>
        </p:blipFill>
        <p:spPr>
          <a:xfrm>
            <a:off x="2702880" y="1203120"/>
            <a:ext cx="3737160" cy="298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702880" y="1203120"/>
            <a:ext cx="3737160" cy="298260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702880" y="1203120"/>
            <a:ext cx="3737160" cy="298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653838052?h=efabee34a4&amp;app_id=12296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4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1" t="34279" r="19662" b="27731"/>
          <a:stretch/>
        </p:blipFill>
        <p:spPr>
          <a:xfrm>
            <a:off x="914400" y="1352549"/>
            <a:ext cx="6479706" cy="2209801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4308151"/>
            <a:ext cx="609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www.mlerfi.com</a:t>
            </a: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B10EE770-51CE-488F-8AFE-1D73A1B5C84C}"/>
              </a:ext>
            </a:extLst>
          </p:cNvPr>
          <p:cNvSpPr/>
          <p:nvPr/>
        </p:nvSpPr>
        <p:spPr>
          <a:xfrm>
            <a:off x="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4" name="deep-thoughts-loop_MyQkK44__01.mp3" descr="deep-thoughts-loop_MyQkK44__01.mp3">
            <a:hlinkClick r:id="" action="ppaction://media"/>
            <a:extLst>
              <a:ext uri="{FF2B5EF4-FFF2-40B4-BE49-F238E27FC236}">
                <a16:creationId xmlns:a16="http://schemas.microsoft.com/office/drawing/2014/main" id="{43FEDEF0-4741-D544-A0E7-52728905A3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fade/>
      </p:transition>
    </mc:Choice>
    <mc:Fallback xmlns="">
      <p:transition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0" y="1427040"/>
            <a:ext cx="5439600" cy="323568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56" name="CustomShape 3"/>
          <p:cNvSpPr/>
          <p:nvPr/>
        </p:nvSpPr>
        <p:spPr>
          <a:xfrm>
            <a:off x="615600" y="937800"/>
            <a:ext cx="8528400" cy="372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District A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pPr lvl="7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All time donations =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$4,250,690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Key Lions contact for all matters related to MLERF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Robert Grover, PRC</a:t>
            </a:r>
            <a:endParaRPr b="1"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MLERF 2nd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Vice President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400" i="1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2vp@mlerfi.org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Mobile phone – 508-857-8864</a:t>
            </a:r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EEC3BAA1-B3A4-42EC-822D-B98D159B642C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FBB112F-DC23-E744-B562-54096209924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5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0" y="1427040"/>
            <a:ext cx="5439600" cy="3235680"/>
          </a:xfrm>
          <a:prstGeom prst="rect">
            <a:avLst/>
          </a:prstGeom>
          <a:ln>
            <a:noFill/>
          </a:ln>
        </p:spPr>
      </p:pic>
      <p:sp>
        <p:nvSpPr>
          <p:cNvPr id="160" name="CustomShape 2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61" name="CustomShape 3"/>
          <p:cNvSpPr/>
          <p:nvPr/>
        </p:nvSpPr>
        <p:spPr>
          <a:xfrm>
            <a:off x="615600" y="937800"/>
            <a:ext cx="8527320" cy="372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District N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All time donations =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$</a:t>
            </a:r>
            <a:r>
              <a:rPr lang="en-US" b="1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11,237,115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Key Lions contact for all matters related to MLERF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Brenda MacPherson, PRC</a:t>
            </a:r>
            <a:endParaRPr b="1"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MLERF 1st Vice President</a:t>
            </a:r>
            <a:endParaRPr sz="1400" dirty="0">
              <a:latin typeface="Calibri" panose="020F0502020204030204" pitchFamily="34" charset="0"/>
            </a:endParaRPr>
          </a:p>
          <a:p>
            <a:pPr lvl="8" algn="ctr"/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1vp@mlerfi.org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Mobile phone – 617-834-7172</a:t>
            </a:r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AADEA9A5-EAC2-47F1-9380-B1426C86931C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271663A-F085-114E-913E-C2B12671CBBD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0" y="1427040"/>
            <a:ext cx="5439600" cy="323568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66" name="CustomShape 3"/>
          <p:cNvSpPr/>
          <p:nvPr/>
        </p:nvSpPr>
        <p:spPr>
          <a:xfrm>
            <a:off x="615600" y="937800"/>
            <a:ext cx="8527320" cy="372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District K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All time donations =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$9,086,798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Key Lions contact for all matters related to MLERF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Patricia Kalicki, PDG 33K</a:t>
            </a:r>
            <a:endParaRPr b="1"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MLERF President</a:t>
            </a:r>
            <a:endParaRPr sz="1400" dirty="0">
              <a:latin typeface="Calibri" panose="020F0502020204030204" pitchFamily="34" charset="0"/>
            </a:endParaRPr>
          </a:p>
          <a:p>
            <a:pPr lvl="8" algn="ctr"/>
            <a:r>
              <a:rPr lang="en-US" sz="1200" strike="noStrike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president@mlerfi.org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2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Mobile phone – 508-498-2770</a:t>
            </a:r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54C26420-9945-4B4A-9A43-95456EBB9E82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3380E9C-D7B6-DF49-8132-A4CC580D0516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16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0" y="1427040"/>
            <a:ext cx="5439600" cy="323568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71" name="CustomShape 3"/>
          <p:cNvSpPr/>
          <p:nvPr/>
        </p:nvSpPr>
        <p:spPr>
          <a:xfrm>
            <a:off x="615600" y="937800"/>
            <a:ext cx="8528400" cy="372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District S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All time donations =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$</a:t>
            </a:r>
            <a:r>
              <a:rPr lang="en-US" b="1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11,864,375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Key Lions contact for all matters related to MLERF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b="1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Kathryn Salem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, PDG 33S</a:t>
            </a:r>
            <a:endParaRPr b="1"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MLERF Secretary</a:t>
            </a:r>
            <a:endParaRPr sz="1400" dirty="0">
              <a:latin typeface="Calibri" panose="020F0502020204030204" pitchFamily="34" charset="0"/>
            </a:endParaRPr>
          </a:p>
          <a:p>
            <a:pPr lvl="8" algn="ctr"/>
            <a:r>
              <a:rPr lang="en-US" sz="1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secretary@mlerfi.org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Cell</a:t>
            </a:r>
            <a:r>
              <a:rPr lang="en-US" sz="12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phone – 781-308-2881</a:t>
            </a:r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A4F06AAF-3F0B-453B-B85E-C82A782B5C2C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68F7B4A-9AEC-0842-8A88-07D51E37145D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14A54DA3-3C37-2A4F-897F-C485CA07C68E}"/>
              </a:ext>
            </a:extLst>
          </p:cNvPr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" name="Online Media 2" descr="Nick's Story">
            <a:hlinkClick r:id="" action="ppaction://media"/>
            <a:extLst>
              <a:ext uri="{FF2B5EF4-FFF2-40B4-BE49-F238E27FC236}">
                <a16:creationId xmlns:a16="http://schemas.microsoft.com/office/drawing/2014/main" id="{124F2B57-6AF4-3847-BAFA-71CD4C4A5A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742950"/>
            <a:ext cx="7340600" cy="41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80000">
        <p:fade/>
      </p:transition>
    </mc:Choice>
    <mc:Fallback xmlns="">
      <p:transition advClick="0" advTm="2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4821" y="3105150"/>
            <a:ext cx="5363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Grants to institutions - year ending 6/30/25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308151"/>
            <a:ext cx="6098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www.mlerfi.com</a:t>
            </a:r>
          </a:p>
          <a:p>
            <a:pPr algn="ctr"/>
            <a:endParaRPr lang="en-US" sz="2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04BD8307-6D2E-425B-BFA3-38617540B3A3}"/>
              </a:ext>
            </a:extLst>
          </p:cNvPr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44D10FA-2FEC-AD46-8E3F-E741C99FD90C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50" t="34245" r="19629" b="27413"/>
          <a:stretch/>
        </p:blipFill>
        <p:spPr>
          <a:xfrm>
            <a:off x="1524000" y="1200149"/>
            <a:ext cx="4931509" cy="1676401"/>
          </a:xfrm>
          <a:prstGeom prst="rect">
            <a:avLst/>
          </a:prstGeom>
          <a:ln>
            <a:noFill/>
          </a:ln>
        </p:spPr>
      </p:pic>
      <p:pic>
        <p:nvPicPr>
          <p:cNvPr id="3" name="deep-thoughts-loop_MyQkK44__01.mp3" descr="deep-thoughts-loop_MyQkK44__01.mp3">
            <a:hlinkClick r:id="" action="ppaction://media"/>
            <a:extLst>
              <a:ext uri="{FF2B5EF4-FFF2-40B4-BE49-F238E27FC236}">
                <a16:creationId xmlns:a16="http://schemas.microsoft.com/office/drawing/2014/main" id="{D224795B-0870-FD46-95F9-2EC1CFF98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8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fade/>
      </p:transition>
    </mc:Choice>
    <mc:Fallback xmlns="">
      <p:transition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2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75" name="CustomShape 3"/>
          <p:cNvSpPr/>
          <p:nvPr/>
        </p:nvSpPr>
        <p:spPr>
          <a:xfrm>
            <a:off x="615600" y="627480"/>
            <a:ext cx="8137440" cy="352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Boston Children’s Hospital – $138,000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 School of Medicine – $138,000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Joslin Diabetes Center – $138,000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Massachusetts Eye &amp; Ear – $138,000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Schepens Eye Research Ctr. – $130,000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 Eye Center/Tufts MC – $138,000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Presidential Grant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England Eye Center/Tufts Medical Center </a:t>
            </a:r>
          </a:p>
          <a:p>
            <a:r>
              <a:rPr lang="en-US" dirty="0"/>
              <a:t>                     $200,000</a:t>
            </a:r>
          </a:p>
          <a:p>
            <a:pPr lvl="1"/>
            <a:endParaRPr dirty="0">
              <a:latin typeface="Calibri" panose="020F0502020204030204" pitchFamily="34" charset="0"/>
            </a:endParaRPr>
          </a:p>
          <a:p>
            <a:pPr lvl="1"/>
            <a:r>
              <a:rPr lang="en-US" sz="2400" b="1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TOTAL =</a:t>
            </a:r>
            <a:r>
              <a:rPr lang="en-US" sz="24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 $</a:t>
            </a:r>
            <a:r>
              <a:rPr lang="en-US" sz="2400" b="1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920</a:t>
            </a:r>
            <a:r>
              <a:rPr lang="en-US" sz="24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,000</a:t>
            </a:r>
            <a:endParaRPr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</p:txBody>
      </p:sp>
      <p:pic>
        <p:nvPicPr>
          <p:cNvPr id="176" name="Picture 17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120640" y="2052360"/>
            <a:ext cx="4036680" cy="2690640"/>
          </a:xfrm>
          <a:prstGeom prst="rect">
            <a:avLst/>
          </a:prstGeom>
          <a:ln>
            <a:noFill/>
          </a:ln>
        </p:spPr>
      </p:pic>
      <p:sp>
        <p:nvSpPr>
          <p:cNvPr id="9" name="CustomShape 1">
            <a:extLst>
              <a:ext uri="{FF2B5EF4-FFF2-40B4-BE49-F238E27FC236}">
                <a16:creationId xmlns:a16="http://schemas.microsoft.com/office/drawing/2014/main" id="{326362C8-1053-4DF4-B888-D7C0D889F55E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7E55018-7DEA-794F-99C0-9345E5F4907C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>
        <p:fade/>
      </p:transition>
    </mc:Choice>
    <mc:Fallback xmlns="">
      <p:transition advClick="0" advTm="14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8131" y="3105150"/>
            <a:ext cx="3767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All time Grants to institutions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308151"/>
            <a:ext cx="609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www.mlerfi.com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8A2D6CF-176A-4D52-9209-43BE376457A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50" t="34245" r="19629" b="27413"/>
          <a:stretch/>
        </p:blipFill>
        <p:spPr>
          <a:xfrm>
            <a:off x="1524000" y="1200149"/>
            <a:ext cx="4931509" cy="1676401"/>
          </a:xfrm>
          <a:prstGeom prst="rect">
            <a:avLst/>
          </a:prstGeom>
          <a:ln>
            <a:noFill/>
          </a:ln>
        </p:spPr>
      </p:pic>
      <p:sp>
        <p:nvSpPr>
          <p:cNvPr id="10" name="CustomShape 3">
            <a:extLst>
              <a:ext uri="{FF2B5EF4-FFF2-40B4-BE49-F238E27FC236}">
                <a16:creationId xmlns:a16="http://schemas.microsoft.com/office/drawing/2014/main" id="{A9C4DD80-E191-48BC-957F-E27BC24AE450}"/>
              </a:ext>
            </a:extLst>
          </p:cNvPr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fade/>
      </p:transition>
    </mc:Choice>
    <mc:Fallback xmlns="">
      <p:transition advClick="0" advTm="9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2"/>
          <p:cNvSpPr/>
          <p:nvPr/>
        </p:nvSpPr>
        <p:spPr>
          <a:xfrm>
            <a:off x="2590800" y="971550"/>
            <a:ext cx="5241840" cy="3712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Boston Children’s Hospital: $4,178,210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 School of Medicine: $8,059,490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Joslin Diabetes Center: $6,875,204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Massachusetts Eye &amp; Ear: $7,737,014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 Eye Center/Tufts MC: $4,478,174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Schepens Eye Research Ctr.: $7,878,536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 (Including Presidential): $3,826,092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b="1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TOTAL =</a:t>
            </a:r>
            <a:r>
              <a:rPr lang="en-US" sz="24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$43,032,718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0942D79E-4065-4F17-829F-0BF02005C623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2C1D776-FD1D-C14A-8DC8-C53BF8E3866F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fade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15600" y="1504950"/>
            <a:ext cx="8137440" cy="2883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endParaRPr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</a:t>
            </a:r>
            <a:r>
              <a:rPr lang="en-US" b="1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75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 years of continuous support 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to the Eye Research Laboratories</a:t>
            </a:r>
            <a:b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</a:b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of Massachusetts</a:t>
            </a:r>
            <a:endParaRPr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endParaRPr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Every penny donated 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since 1952 has been given back in research grants</a:t>
            </a:r>
            <a:endParaRPr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endParaRPr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trike="noStrike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Over </a:t>
            </a:r>
            <a:r>
              <a:rPr lang="en-US" b="1" strike="noStrike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$43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million 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given out in research grants since 1952</a:t>
            </a:r>
            <a:endParaRPr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endParaRPr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Massachusetts Lions Multiple District 33 –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‘Together We Serve’</a:t>
            </a:r>
            <a:endParaRPr b="1" dirty="0">
              <a:solidFill>
                <a:srgbClr val="3465A4"/>
              </a:solidFill>
              <a:latin typeface="Calibri" panose="020F0502020204030204" pitchFamily="34" charset="0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" name="CustomShape 1"/>
          <p:cNvSpPr/>
          <p:nvPr/>
        </p:nvSpPr>
        <p:spPr>
          <a:xfrm>
            <a:off x="609600" y="895350"/>
            <a:ext cx="8137440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In Summary…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BEE358A4-6397-441F-AE36-0DB3461DA9E3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7A47EDC-1525-6C4A-BDED-158D8CBDB354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fade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5" name="CustomShape 2"/>
          <p:cNvSpPr/>
          <p:nvPr/>
        </p:nvSpPr>
        <p:spPr>
          <a:xfrm>
            <a:off x="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6" name="CustomShape 3"/>
          <p:cNvSpPr/>
          <p:nvPr/>
        </p:nvSpPr>
        <p:spPr>
          <a:xfrm>
            <a:off x="640080" y="1499174"/>
            <a:ext cx="8137440" cy="2977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1952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– Established as the only official MD33 Lions official statewide project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1952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– First Eye Research Grant for $5,000 given to Harvard Medical School; </a:t>
            </a:r>
            <a:b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</a:b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            instrumental in finding solution that eliminated baby blindness – today</a:t>
            </a:r>
            <a:b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</a:b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            over 150,000 adults can see as a result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1958 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– Massachusetts Lions Eye Research Fund, Inc. was incorporated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1959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– MLERF given tax exempt status as 501 (C) (3)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-95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7900" y="914400"/>
            <a:ext cx="3050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3465A4"/>
                </a:solidFill>
                <a:latin typeface="Calibri" panose="020F0502020204030204" pitchFamily="34" charset="0"/>
              </a:rPr>
              <a:t>A Bit of History…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C7A7DBD-EE0F-CA48-B2E3-67E0A35860D0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>
        <p:fade/>
      </p:transition>
    </mc:Choice>
    <mc:Fallback xmlns="">
      <p:transition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615600" y="1352550"/>
            <a:ext cx="8137440" cy="27615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>
              <a:latin typeface="Calibri" panose="020F0502020204030204" pitchFamily="34" charset="0"/>
            </a:endParaRPr>
          </a:p>
          <a:p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1999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– Presidential Grant with matching LCIF funds established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1999/2000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– First time Fund raised over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$1 million 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in single year donations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MLERF has supported eye research continuously for </a:t>
            </a:r>
            <a:r>
              <a:rPr lang="en-US" b="1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75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 years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971550"/>
            <a:ext cx="4192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baseline="9000" dirty="0">
                <a:solidFill>
                  <a:srgbClr val="3465A4"/>
                </a:solidFill>
                <a:latin typeface="Calibri" panose="020F0502020204030204" pitchFamily="34" charset="0"/>
              </a:rPr>
              <a:t>History continued…</a:t>
            </a:r>
          </a:p>
        </p:txBody>
      </p:sp>
      <p:sp>
        <p:nvSpPr>
          <p:cNvPr id="7" name="CustomShape 1"/>
          <p:cNvSpPr/>
          <p:nvPr/>
        </p:nvSpPr>
        <p:spPr>
          <a:xfrm>
            <a:off x="609600" y="3257551"/>
            <a:ext cx="813744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Fund has given out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over $43 million</a:t>
            </a:r>
            <a:r>
              <a:rPr lang="en-US" strike="noStrike" dirty="0">
                <a:solidFill>
                  <a:srgbClr val="404040"/>
                </a:solidFill>
                <a:latin typeface="Calibri" panose="020F0502020204030204" pitchFamily="34" charset="0"/>
                <a:ea typeface="DejaVu Sans"/>
              </a:rPr>
              <a:t> in research grants over the years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8598F3BA-BAA0-4677-ACA0-E1F77C448279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F10F7F6-0746-3E4A-A90F-15F1A19CF8B0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>
        <p:fade/>
      </p:transition>
    </mc:Choice>
    <mc:Fallback xmlns="">
      <p:transition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2"/>
          <p:cNvSpPr/>
          <p:nvPr/>
        </p:nvSpPr>
        <p:spPr>
          <a:xfrm>
            <a:off x="615600" y="900720"/>
            <a:ext cx="8137440" cy="32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MLERF’s 59th President – 2025/2026</a:t>
            </a:r>
            <a:endParaRPr dirty="0">
              <a:latin typeface="Calibri" panose="020F0502020204030204" pitchFamily="34" charset="0"/>
            </a:endParaRPr>
          </a:p>
          <a:p>
            <a:pPr marL="2057400"/>
            <a:endParaRPr lang="en-US" dirty="0">
              <a:latin typeface="Calibri" panose="020F0502020204030204" pitchFamily="34" charset="0"/>
            </a:endParaRPr>
          </a:p>
          <a:p>
            <a:pPr marL="2057400"/>
            <a:endParaRPr dirty="0">
              <a:latin typeface="Calibri" panose="020F0502020204030204" pitchFamily="34" charset="0"/>
            </a:endParaRPr>
          </a:p>
          <a:p>
            <a:pPr marL="2057400" lvl="4"/>
            <a:r>
              <a:rPr lang="en-US" b="1" dirty="0">
                <a:solidFill>
                  <a:srgbClr val="3465A4"/>
                </a:solidFill>
                <a:latin typeface="Calibri" panose="020F0502020204030204" pitchFamily="34" charset="0"/>
              </a:rPr>
              <a:t>Patricia Kalicki-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PDG 33K</a:t>
            </a:r>
            <a:endParaRPr b="1" dirty="0">
              <a:latin typeface="Calibri" panose="020F0502020204030204" pitchFamily="34" charset="0"/>
            </a:endParaRPr>
          </a:p>
          <a:p>
            <a:pPr marL="2057400" lvl="4"/>
            <a:r>
              <a:rPr lang="en-US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Sherborn Lions Club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58E4B494-B7A5-4294-9CEB-55522F521C60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351DD54-3E40-4762-B233-213F0B52EA0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E370BA-9DC9-2B43-9035-5D98DF62A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23" y="1577585"/>
            <a:ext cx="1861401" cy="2137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2"/>
          <p:cNvSpPr/>
          <p:nvPr/>
        </p:nvSpPr>
        <p:spPr>
          <a:xfrm>
            <a:off x="615600" y="901080"/>
            <a:ext cx="8137440" cy="32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MLERF Immediate Past President - 2024/2025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endParaRPr lang="en-US" b="1" strike="noStrike" dirty="0">
              <a:solidFill>
                <a:srgbClr val="3465A4"/>
              </a:solidFill>
              <a:latin typeface="Calibri" panose="020F0502020204030204" pitchFamily="34" charset="0"/>
              <a:ea typeface="DejaVu Sans"/>
            </a:endParaRPr>
          </a:p>
          <a:p>
            <a:pPr marL="2057400" lvl="4"/>
            <a:r>
              <a:rPr lang="en-US" b="1" dirty="0">
                <a:solidFill>
                  <a:srgbClr val="3465A4"/>
                </a:solidFill>
                <a:latin typeface="Calibri" panose="020F0502020204030204" pitchFamily="34" charset="0"/>
              </a:rPr>
              <a:t>Beverly Dillon-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PDG 33S</a:t>
            </a:r>
            <a:endParaRPr b="1" dirty="0">
              <a:latin typeface="Calibri" panose="020F0502020204030204" pitchFamily="34" charset="0"/>
            </a:endParaRPr>
          </a:p>
          <a:p>
            <a:pPr marL="2057400" lvl="4"/>
            <a:r>
              <a:rPr lang="en-US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Bridgewater Lions Club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2DAA7AC7-709B-4D65-8824-D5878932BC78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669485-7FC1-0C4D-8B71-764D0DB44F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00" y="1697085"/>
            <a:ext cx="1904446" cy="2406063"/>
          </a:xfrm>
          <a:prstGeom prst="rect">
            <a:avLst/>
          </a:prstGeom>
          <a:ln>
            <a:noFill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D2D750C-9256-A542-BBF1-AF766946797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2"/>
          <p:cNvSpPr/>
          <p:nvPr/>
        </p:nvSpPr>
        <p:spPr>
          <a:xfrm>
            <a:off x="640080" y="914400"/>
            <a:ext cx="8137440" cy="32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Donations by MD33 District - year ending 6/30/25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2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Y = $60,890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A = $83,241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N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213,597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K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213,773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S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378,130</a:t>
            </a:r>
            <a:endParaRPr dirty="0">
              <a:latin typeface="Calibri" panose="020F0502020204030204" pitchFamily="34" charset="0"/>
            </a:endParaRPr>
          </a:p>
          <a:p>
            <a:pPr lvl="1"/>
            <a:endParaRPr dirty="0">
              <a:latin typeface="Calibri" panose="020F0502020204030204" pitchFamily="34" charset="0"/>
            </a:endParaRPr>
          </a:p>
          <a:p>
            <a:pPr lvl="1"/>
            <a:r>
              <a:rPr lang="en-US" sz="2400" b="1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TOTAL =</a:t>
            </a:r>
            <a:r>
              <a:rPr lang="en-US" sz="24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 $</a:t>
            </a:r>
            <a:r>
              <a:rPr lang="en-US" sz="2400" b="1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1,149,621</a:t>
            </a:r>
            <a:endParaRPr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35" name="CustomShape 4"/>
          <p:cNvSpPr/>
          <p:nvPr/>
        </p:nvSpPr>
        <p:spPr>
          <a:xfrm>
            <a:off x="9000" y="1665720"/>
            <a:ext cx="18036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36" name="Picture 13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029200" y="1634400"/>
            <a:ext cx="4074480" cy="3108600"/>
          </a:xfrm>
          <a:prstGeom prst="rect">
            <a:avLst/>
          </a:prstGeom>
          <a:ln>
            <a:noFill/>
          </a:ln>
        </p:spPr>
      </p:pic>
      <p:sp>
        <p:nvSpPr>
          <p:cNvPr id="10" name="CustomShape 1">
            <a:extLst>
              <a:ext uri="{FF2B5EF4-FFF2-40B4-BE49-F238E27FC236}">
                <a16:creationId xmlns:a16="http://schemas.microsoft.com/office/drawing/2014/main" id="{13FA2391-7079-43DB-A6D0-90C134A50594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07BB4A7-22C7-3F4B-B5A2-366714A5411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2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40" name="CustomShape 3"/>
          <p:cNvSpPr/>
          <p:nvPr/>
        </p:nvSpPr>
        <p:spPr>
          <a:xfrm>
            <a:off x="615600" y="937440"/>
            <a:ext cx="8137440" cy="32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All time donations by MD33 District - through 6/30/25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20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Y = $3,502,886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A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3,902,295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N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10,430,943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K =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$8,017,456</a:t>
            </a:r>
            <a:endParaRPr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3465A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 District S = $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10,551,556</a:t>
            </a:r>
            <a:endParaRPr dirty="0">
              <a:latin typeface="Calibri" panose="020F0502020204030204" pitchFamily="34" charset="0"/>
            </a:endParaRPr>
          </a:p>
          <a:p>
            <a:pPr lvl="1">
              <a:buClr>
                <a:srgbClr val="3465A4"/>
              </a:buClr>
            </a:pPr>
            <a:endParaRPr dirty="0">
              <a:latin typeface="Calibri" panose="020F0502020204030204" pitchFamily="34" charset="0"/>
            </a:endParaRPr>
          </a:p>
          <a:p>
            <a:pPr lvl="1">
              <a:buClr>
                <a:srgbClr val="3465A4"/>
              </a:buClr>
            </a:pPr>
            <a:r>
              <a:rPr lang="en-US" sz="2400" b="1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TOTAL =</a:t>
            </a:r>
            <a:r>
              <a:rPr lang="en-US" sz="24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 $36,405,118</a:t>
            </a:r>
            <a:endParaRPr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</p:txBody>
      </p:sp>
      <p:pic>
        <p:nvPicPr>
          <p:cNvPr id="141" name="Picture 14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46320" y="1878480"/>
            <a:ext cx="4297320" cy="2864520"/>
          </a:xfrm>
          <a:prstGeom prst="rect">
            <a:avLst/>
          </a:prstGeom>
          <a:ln>
            <a:noFill/>
          </a:ln>
        </p:spPr>
      </p:pic>
      <p:sp>
        <p:nvSpPr>
          <p:cNvPr id="9" name="CustomShape 1">
            <a:extLst>
              <a:ext uri="{FF2B5EF4-FFF2-40B4-BE49-F238E27FC236}">
                <a16:creationId xmlns:a16="http://schemas.microsoft.com/office/drawing/2014/main" id="{21360B47-AC1B-4D3C-A683-9A62892EC3DF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904ECCF-252D-2841-BD42-DEF2058B10C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4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240" y="627480"/>
            <a:ext cx="7680240" cy="4320720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46" name="CustomShape 3"/>
          <p:cNvSpPr/>
          <p:nvPr/>
        </p:nvSpPr>
        <p:spPr>
          <a:xfrm>
            <a:off x="653760" y="3341520"/>
            <a:ext cx="7156080" cy="10590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Massachusetts Lions</a:t>
            </a:r>
            <a:endParaRPr dirty="0">
              <a:latin typeface="Calibri" panose="020F0502020204030204" pitchFamily="34" charset="0"/>
            </a:endParaRPr>
          </a:p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MD33 - Y, A, N, K, S</a:t>
            </a:r>
            <a:endParaRPr dirty="0"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E339BCC6-D252-4F26-8938-7194E70041C4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4DF805B-24B7-7B4D-A188-5D62C1D37B87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0" y="1427040"/>
            <a:ext cx="5439600" cy="3235680"/>
          </a:xfrm>
          <a:prstGeom prst="rect">
            <a:avLst/>
          </a:prstGeom>
          <a:ln>
            <a:noFill/>
          </a:ln>
        </p:spPr>
      </p:pic>
      <p:sp>
        <p:nvSpPr>
          <p:cNvPr id="150" name="CustomShape 2"/>
          <p:cNvSpPr/>
          <p:nvPr/>
        </p:nvSpPr>
        <p:spPr>
          <a:xfrm>
            <a:off x="360" y="0"/>
            <a:ext cx="9142920" cy="627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51" name="CustomShape 3"/>
          <p:cNvSpPr/>
          <p:nvPr/>
        </p:nvSpPr>
        <p:spPr>
          <a:xfrm>
            <a:off x="615600" y="937800"/>
            <a:ext cx="8528400" cy="372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600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District Y</a:t>
            </a:r>
            <a:endParaRPr dirty="0">
              <a:latin typeface="Calibri" panose="020F0502020204030204" pitchFamily="34" charset="0"/>
            </a:endParaRPr>
          </a:p>
          <a:p>
            <a:endParaRPr dirty="0"/>
          </a:p>
          <a:p>
            <a:pPr algn="ctr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All time donations = </a:t>
            </a:r>
            <a:r>
              <a:rPr lang="en-US" b="1" strike="noStrike" dirty="0">
                <a:solidFill>
                  <a:srgbClr val="3465A4"/>
                </a:solidFill>
                <a:latin typeface="Calibri" panose="020F0502020204030204" pitchFamily="34" charset="0"/>
                <a:ea typeface="DejaVu Sans"/>
              </a:rPr>
              <a:t>$</a:t>
            </a:r>
            <a:r>
              <a:rPr lang="en-US" dirty="0">
                <a:solidFill>
                  <a:srgbClr val="3465A4"/>
                </a:solidFill>
              </a:rPr>
              <a:t>3,795,398</a:t>
            </a:r>
            <a:endParaRPr dirty="0">
              <a:solidFill>
                <a:srgbClr val="3465A4"/>
              </a:solidFill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lvl="8" algn="ctr"/>
            <a:r>
              <a:rPr lang="en-US" sz="1400" strike="noStrike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Key Lions contact for all matters related to MLERF</a:t>
            </a:r>
            <a:endParaRPr dirty="0">
              <a:latin typeface="Calibri" panose="020F0502020204030204" pitchFamily="34" charset="0"/>
            </a:endParaRPr>
          </a:p>
          <a:p>
            <a:pPr lvl="8" algn="ctr"/>
            <a:endParaRPr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191A1243-2734-4234-B7EB-586B1EE6DC26}"/>
              </a:ext>
            </a:extLst>
          </p:cNvPr>
          <p:cNvSpPr/>
          <p:nvPr/>
        </p:nvSpPr>
        <p:spPr>
          <a:xfrm>
            <a:off x="0" y="4629150"/>
            <a:ext cx="9142920" cy="513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DFB87EE-974D-1043-9A16-AB09DCDF7C7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0" b="18221"/>
          <a:stretch/>
        </p:blipFill>
        <p:spPr>
          <a:xfrm>
            <a:off x="54223" y="4629150"/>
            <a:ext cx="1450276" cy="51309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B48607-9291-8FE9-7474-8962CAFB6C00}"/>
              </a:ext>
            </a:extLst>
          </p:cNvPr>
          <p:cNvSpPr txBox="1"/>
          <p:nvPr/>
        </p:nvSpPr>
        <p:spPr>
          <a:xfrm>
            <a:off x="4953000" y="3042830"/>
            <a:ext cx="357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65A4"/>
                </a:solidFill>
              </a:rPr>
              <a:t>Maryann Bankman</a:t>
            </a:r>
            <a:endParaRPr lang="en-US" sz="1400" dirty="0">
              <a:solidFill>
                <a:srgbClr val="3465A4"/>
              </a:solidFill>
            </a:endParaRPr>
          </a:p>
          <a:p>
            <a:pPr algn="ctr"/>
            <a:r>
              <a:rPr lang="en-US" sz="1400" dirty="0"/>
              <a:t>413-535-8533 (C)</a:t>
            </a:r>
          </a:p>
          <a:p>
            <a:pPr algn="ctr"/>
            <a:r>
              <a:rPr lang="en-US" sz="1400" dirty="0" err="1"/>
              <a:t>mtmnovajo@aol.com</a:t>
            </a:r>
            <a:endParaRPr lang="en-US" sz="1400" dirty="0"/>
          </a:p>
          <a:p>
            <a:pPr algn="ctr"/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7713</TotalTime>
  <Words>616</Words>
  <Application>Microsoft Macintosh PowerPoint</Application>
  <PresentationFormat>On-screen Show (16:9)</PresentationFormat>
  <Paragraphs>139</Paragraphs>
  <Slides>19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StarSymbol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Racca, Theresa</dc:creator>
  <cp:lastModifiedBy>Debbie Hayes</cp:lastModifiedBy>
  <cp:revision>113</cp:revision>
  <dcterms:modified xsi:type="dcterms:W3CDTF">2025-09-10T02:15:12Z</dcterms:modified>
</cp:coreProperties>
</file>